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2" r:id="rId3"/>
    <p:sldId id="310" r:id="rId4"/>
    <p:sldId id="303" r:id="rId5"/>
    <p:sldId id="304" r:id="rId6"/>
    <p:sldId id="305" r:id="rId7"/>
    <p:sldId id="306" r:id="rId8"/>
    <p:sldId id="307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924D9-FD85-46FE-AE51-DA19F84964E8}" v="12" dt="2025-08-13T07:04:06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ae Beytell" userId="196bce18e1e4a807" providerId="LiveId" clId="{13F99F00-D94C-427B-8CC4-24C93E9E3B0A}"/>
    <pc:docChg chg="delSld modSld">
      <pc:chgData name="Linnae Beytell" userId="196bce18e1e4a807" providerId="LiveId" clId="{13F99F00-D94C-427B-8CC4-24C93E9E3B0A}" dt="2025-08-13T07:42:28.743" v="4" actId="47"/>
      <pc:docMkLst>
        <pc:docMk/>
      </pc:docMkLst>
      <pc:sldChg chg="del">
        <pc:chgData name="Linnae Beytell" userId="196bce18e1e4a807" providerId="LiveId" clId="{13F99F00-D94C-427B-8CC4-24C93E9E3B0A}" dt="2025-08-13T07:21:29.836" v="0" actId="2696"/>
        <pc:sldMkLst>
          <pc:docMk/>
          <pc:sldMk cId="4164868" sldId="270"/>
        </pc:sldMkLst>
      </pc:sldChg>
      <pc:sldChg chg="del">
        <pc:chgData name="Linnae Beytell" userId="196bce18e1e4a807" providerId="LiveId" clId="{13F99F00-D94C-427B-8CC4-24C93E9E3B0A}" dt="2025-08-13T07:42:22.686" v="2" actId="47"/>
        <pc:sldMkLst>
          <pc:docMk/>
          <pc:sldMk cId="3138064074" sldId="271"/>
        </pc:sldMkLst>
      </pc:sldChg>
      <pc:sldChg chg="del">
        <pc:chgData name="Linnae Beytell" userId="196bce18e1e4a807" providerId="LiveId" clId="{13F99F00-D94C-427B-8CC4-24C93E9E3B0A}" dt="2025-08-13T07:42:22.686" v="2" actId="47"/>
        <pc:sldMkLst>
          <pc:docMk/>
          <pc:sldMk cId="2811850886" sldId="272"/>
        </pc:sldMkLst>
      </pc:sldChg>
      <pc:sldChg chg="del">
        <pc:chgData name="Linnae Beytell" userId="196bce18e1e4a807" providerId="LiveId" clId="{13F99F00-D94C-427B-8CC4-24C93E9E3B0A}" dt="2025-08-13T07:42:22.686" v="2" actId="47"/>
        <pc:sldMkLst>
          <pc:docMk/>
          <pc:sldMk cId="4293721611" sldId="273"/>
        </pc:sldMkLst>
      </pc:sldChg>
      <pc:sldChg chg="del">
        <pc:chgData name="Linnae Beytell" userId="196bce18e1e4a807" providerId="LiveId" clId="{13F99F00-D94C-427B-8CC4-24C93E9E3B0A}" dt="2025-08-13T07:42:26.849" v="3" actId="47"/>
        <pc:sldMkLst>
          <pc:docMk/>
          <pc:sldMk cId="3602307549" sldId="274"/>
        </pc:sldMkLst>
      </pc:sldChg>
      <pc:sldChg chg="del">
        <pc:chgData name="Linnae Beytell" userId="196bce18e1e4a807" providerId="LiveId" clId="{13F99F00-D94C-427B-8CC4-24C93E9E3B0A}" dt="2025-08-13T07:42:26.849" v="3" actId="47"/>
        <pc:sldMkLst>
          <pc:docMk/>
          <pc:sldMk cId="2535613098" sldId="289"/>
        </pc:sldMkLst>
      </pc:sldChg>
      <pc:sldChg chg="del">
        <pc:chgData name="Linnae Beytell" userId="196bce18e1e4a807" providerId="LiveId" clId="{13F99F00-D94C-427B-8CC4-24C93E9E3B0A}" dt="2025-08-13T07:42:26.849" v="3" actId="47"/>
        <pc:sldMkLst>
          <pc:docMk/>
          <pc:sldMk cId="1775315246" sldId="301"/>
        </pc:sldMkLst>
      </pc:sldChg>
      <pc:sldChg chg="modSp del mod">
        <pc:chgData name="Linnae Beytell" userId="196bce18e1e4a807" providerId="LiveId" clId="{13F99F00-D94C-427B-8CC4-24C93E9E3B0A}" dt="2025-08-13T07:42:28.743" v="4" actId="47"/>
        <pc:sldMkLst>
          <pc:docMk/>
          <pc:sldMk cId="2741417234" sldId="309"/>
        </pc:sldMkLst>
        <pc:spChg chg="mod">
          <ac:chgData name="Linnae Beytell" userId="196bce18e1e4a807" providerId="LiveId" clId="{13F99F00-D94C-427B-8CC4-24C93E9E3B0A}" dt="2025-08-13T07:21:37.047" v="1" actId="113"/>
          <ac:spMkLst>
            <pc:docMk/>
            <pc:sldMk cId="2741417234" sldId="309"/>
            <ac:spMk id="4" creationId="{AF87E5BF-7941-8CEC-E06F-A446EAC33F71}"/>
          </ac:spMkLst>
        </pc:spChg>
      </pc:sldChg>
      <pc:sldChg chg="del">
        <pc:chgData name="Linnae Beytell" userId="196bce18e1e4a807" providerId="LiveId" clId="{13F99F00-D94C-427B-8CC4-24C93E9E3B0A}" dt="2025-08-13T07:42:22.686" v="2" actId="47"/>
        <pc:sldMkLst>
          <pc:docMk/>
          <pc:sldMk cId="4137021350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155D-F5F7-43E6-96AD-25321365C334}" type="datetimeFigureOut">
              <a:rPr lang="en-ZA" smtClean="0"/>
              <a:t>2025/08/13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D246-B9BE-4A89-97F6-E49E976FF3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979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95DC-9B20-A0DA-10E5-4E6E3F857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5163C-5C02-3B8F-E7CB-1220E1DB2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1CEE4-6975-CBA3-2E18-1E95A00B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944A-69CB-4632-8275-8D97927341DB}" type="datetime1">
              <a:rPr lang="en-ZA" smtClean="0"/>
              <a:t>2025/08/13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E5822-143F-4CF5-E7FB-4E182A94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0C8B7-00D6-0161-77C1-95F536B9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702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8220-BE04-6F44-19BD-0951E4BC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CB1F9-651A-F7F6-BECF-2E6FB840D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2AD3F-C657-D3F1-5DD0-F554FC75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4C2A-31E8-4C48-837D-9C4710500D10}" type="datetime1">
              <a:rPr lang="en-ZA" smtClean="0"/>
              <a:t>2025/08/13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B00E1-744E-ECE8-A178-E05358CA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E47C7-5A6E-91E4-BCF6-F5B0EC8D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744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F99D3F-FFC0-03F4-2026-866A5DDD1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27BB7-9F2D-8DDC-6B2A-BAB4233D6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0896-38D6-FE98-2243-4A1802D9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D6F1-1AD2-402C-912E-571FB859DB02}" type="datetime1">
              <a:rPr lang="en-ZA" smtClean="0"/>
              <a:t>2025/08/13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B4C8-7FE0-5CCA-5BB5-1F938B1D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AA663-DF01-7644-B745-04B9DA1E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491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A32D-4C75-B13F-4828-984D56C2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2444E-C02D-A388-FB0C-3379E423F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BCED-1041-7FE8-58AC-1AA404EB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F6E-9EC6-4AA3-AB98-857F11B280CA}" type="datetime1">
              <a:rPr lang="en-ZA" smtClean="0"/>
              <a:t>2025/08/13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63522-98D8-E78B-E5E8-69980FA5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6AB52-D4E7-980D-E13A-2C9D4B11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912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5941-EF82-AB5C-3C08-51A66618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3C22B-A369-C56A-466A-87B3464E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9AA21-EDA0-8547-8863-967FE9E1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0BE-DF1D-409C-BD8F-63EFF44E25C5}" type="datetime1">
              <a:rPr lang="en-ZA" smtClean="0"/>
              <a:t>2025/08/13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6E49F-C26D-CE9C-5715-BCB971FE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ECD5-D859-BA69-34ED-84517CA1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501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A827-3F2F-5D70-6806-CDBEDD89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52D9D-B6DB-35B7-4192-0664ACF55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78CA8-D42A-25C4-2063-0523613B2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4469E-81EC-D736-849B-FD466776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A902-057C-4100-840E-45B431616D73}" type="datetime1">
              <a:rPr lang="en-ZA" smtClean="0"/>
              <a:t>2025/08/13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4545C-B92A-95A6-6DEB-DE7AA2AD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808BF-5A72-43DD-7C8D-FA40CAC2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483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94C5-B488-A9BB-B4A9-70E1EEEA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41F84-65F0-5C30-FFEB-5C298D88F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78255-27A1-5953-7710-1C8D59597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D101C-3540-7C4E-967C-B1E790DE2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745D5-E72D-C2ED-578C-642602D76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16C570-E1E2-58D7-2E2C-E2680133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17A9-C048-4CBA-A15E-07A76816DB2F}" type="datetime1">
              <a:rPr lang="en-ZA" smtClean="0"/>
              <a:t>2025/08/13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44B5A-9FA5-446C-1D34-95B3579D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81439-0391-FC56-E79D-18430E74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46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E0AB-80B8-DA5A-6A9D-C57FA14C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59804-9908-A446-3C40-1225DC77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62CA-C38C-4F41-83E0-FE666375A10C}" type="datetime1">
              <a:rPr lang="en-ZA" smtClean="0"/>
              <a:t>2025/08/13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ADB37-2245-2031-C495-83247B40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4EDE8-9CD0-A900-7064-57551D99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012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DA44A-2F51-7B55-B8EF-30F74044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47D9-ED74-4E73-9166-73AD65CC1AB8}" type="datetime1">
              <a:rPr lang="en-ZA" smtClean="0"/>
              <a:t>2025/08/13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9B222-7F19-9268-EB8E-69E411EB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3C5AB-1361-D0CB-AD6E-F3DF9314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682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79A3-46F5-30F4-6AB6-7E49E31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F85A-93C3-3B3E-FE0B-783A74FC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3BE7-7627-21D6-B7BE-C62109CA7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678DF-A2D7-0853-1C78-B04E65B2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A36-475C-4C7B-A339-28FA447C0D75}" type="datetime1">
              <a:rPr lang="en-ZA" smtClean="0"/>
              <a:t>2025/08/13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9E22F-EBAE-CFA6-33CF-9996F511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43214-1C99-3817-25B5-E90A3170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778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9E5E-20AF-052B-87BE-D9843FF9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0E1AD-E1D5-4A05-6243-D9319E2BE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107C0-80D3-F3AF-F1ED-23CB1569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D9D0A-9878-C9BE-5F4F-686B1D0E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758B-FF9E-49BB-ADBE-DEAE9D9E174C}" type="datetime1">
              <a:rPr lang="en-ZA" smtClean="0"/>
              <a:t>2025/08/13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2B9B6-698E-342E-EBD9-1055C7C1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E43FF-E4B3-66F9-AB83-E77FC89C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84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95556-2F45-0284-7AE6-2ACE0C16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973A0-2638-F4A9-3CF4-5F7C3E836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0445-2C7F-6CCC-534F-3BF21E9E2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89261-0FFD-4F4F-9D25-09BD631CAC22}" type="datetime1">
              <a:rPr lang="en-ZA" smtClean="0"/>
              <a:t>2025/08/13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663A4-394B-E050-CCCB-DB7BC7D24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C552A-F814-2C80-50EA-1E6B41E0B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6AC0A6-D1D1-4EAA-BDA2-CFF63356C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84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3DAD98-F0D5-5408-9FE5-AD3F33323A70}"/>
              </a:ext>
            </a:extLst>
          </p:cNvPr>
          <p:cNvSpPr txBox="1"/>
          <p:nvPr/>
        </p:nvSpPr>
        <p:spPr>
          <a:xfrm>
            <a:off x="865414" y="3429000"/>
            <a:ext cx="104611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Objective:</a:t>
            </a:r>
          </a:p>
          <a:p>
            <a:endParaRPr lang="en-ZA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Understand what food allergens are and their health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Recognize macadamia nuts as a regulated allergen.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Comply with local and international allergen regulations (e.g., R146 in South Africa, Codex, EU 1169/2011).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Know how FSSC 22000 v6 addresses allergen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Apply correct handling, cleaning, labelling, and cross-contact prevention procedures</a:t>
            </a:r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ZA" sz="18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61EEF-3B7C-8E2C-22AC-0773888A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1</a:t>
            </a:fld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0E612-CD85-4386-4635-716F08C091E0}"/>
              </a:ext>
            </a:extLst>
          </p:cNvPr>
          <p:cNvSpPr txBox="1"/>
          <p:nvPr/>
        </p:nvSpPr>
        <p:spPr>
          <a:xfrm>
            <a:off x="762000" y="1393371"/>
            <a:ext cx="10461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Allergen Awareness &amp; Management in the workplace - Training for all level of employees </a:t>
            </a:r>
            <a:endParaRPr lang="en-ZA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FE453-2ECF-86E4-8342-1EB9C666F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328" y="5380974"/>
            <a:ext cx="1077686" cy="11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FBD51-EF42-DF9C-EB14-941F0D83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2</a:t>
            </a:fld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F74CA-2AF1-1B56-45E8-7EEB62BEC1DC}"/>
              </a:ext>
            </a:extLst>
          </p:cNvPr>
          <p:cNvSpPr txBox="1"/>
          <p:nvPr/>
        </p:nvSpPr>
        <p:spPr>
          <a:xfrm>
            <a:off x="114300" y="0"/>
            <a:ext cx="1196339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ZA" sz="3200" b="1" dirty="0"/>
              <a:t>What Are Food Allergens?</a:t>
            </a:r>
          </a:p>
          <a:p>
            <a:pPr>
              <a:buNone/>
            </a:pPr>
            <a:br>
              <a:rPr lang="en-ZA" sz="3200" dirty="0"/>
            </a:br>
            <a:r>
              <a:rPr lang="en-ZA" sz="3200" dirty="0"/>
              <a:t>Food allergens are proteins in food that cause abnormal immune responses in sensitive individuals.</a:t>
            </a:r>
          </a:p>
          <a:p>
            <a:pPr>
              <a:buNone/>
            </a:pPr>
            <a:endParaRPr lang="en-ZA" sz="3200" dirty="0"/>
          </a:p>
          <a:p>
            <a:pPr>
              <a:buNone/>
            </a:pPr>
            <a:r>
              <a:rPr lang="en-ZA" sz="3200" b="1" dirty="0"/>
              <a:t>Common Allergens in </a:t>
            </a:r>
            <a:r>
              <a:rPr lang="en-ZA" sz="3200" b="1" u="sng" dirty="0"/>
              <a:t>South Africa</a:t>
            </a:r>
            <a:r>
              <a:rPr lang="en-ZA" sz="3200" b="1" dirty="0"/>
              <a:t>:</a:t>
            </a:r>
          </a:p>
          <a:p>
            <a:pPr>
              <a:buNone/>
            </a:pPr>
            <a:endParaRPr lang="en-ZA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C00000"/>
                </a:solidFill>
              </a:rPr>
              <a:t>Peanuts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C00000"/>
                </a:solidFill>
              </a:rPr>
              <a:t>Tree nuts (including macadamia nuts)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C00000"/>
                </a:solidFill>
              </a:rPr>
              <a:t>Eggs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accent2">
                    <a:lumMod val="75000"/>
                  </a:schemeClr>
                </a:solidFill>
              </a:rPr>
              <a:t>Milk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accent2">
                    <a:lumMod val="75000"/>
                  </a:schemeClr>
                </a:solidFill>
              </a:rPr>
              <a:t>Fish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accent2">
                    <a:lumMod val="75000"/>
                  </a:schemeClr>
                </a:solidFill>
              </a:rPr>
              <a:t>Shellfish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FFC000"/>
                </a:solidFill>
              </a:rPr>
              <a:t>Soy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FFC000"/>
                </a:solidFill>
              </a:rPr>
              <a:t>Wheat (gluten)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78EB83-3AA3-68D5-4F70-E90E01C59AC4}"/>
              </a:ext>
            </a:extLst>
          </p:cNvPr>
          <p:cNvCxnSpPr/>
          <p:nvPr/>
        </p:nvCxnSpPr>
        <p:spPr>
          <a:xfrm flipV="1">
            <a:off x="5747657" y="3024793"/>
            <a:ext cx="0" cy="35537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17D607-A179-C888-6D82-39F79108CA5E}"/>
              </a:ext>
            </a:extLst>
          </p:cNvPr>
          <p:cNvSpPr txBox="1"/>
          <p:nvPr/>
        </p:nvSpPr>
        <p:spPr>
          <a:xfrm>
            <a:off x="6095999" y="3744686"/>
            <a:ext cx="4016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Severity </a:t>
            </a:r>
            <a:r>
              <a:rPr lang="en-GB" sz="2400" dirty="0"/>
              <a:t>of different Allergen, thus </a:t>
            </a:r>
            <a:r>
              <a:rPr lang="en-GB" sz="2400" b="1" i="1" dirty="0"/>
              <a:t>Peanuts</a:t>
            </a:r>
            <a:r>
              <a:rPr lang="en-GB" sz="2400" dirty="0"/>
              <a:t> are the most severe allergen and will not be allowed on the site. </a:t>
            </a:r>
            <a:endParaRPr lang="en-Z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00E3D-C5F8-06BB-AEE3-A52F2E5E1308}"/>
              </a:ext>
            </a:extLst>
          </p:cNvPr>
          <p:cNvSpPr txBox="1"/>
          <p:nvPr/>
        </p:nvSpPr>
        <p:spPr>
          <a:xfrm>
            <a:off x="6172201" y="5966919"/>
            <a:ext cx="518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Gluten &amp; Sulphur Dioxide is considered as intolerances. 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396756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B8073-1414-41DF-7F9D-B1B04CEE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3</a:t>
            </a:fld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C0695-0BE8-817A-E619-02C93723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98"/>
          <a:stretch>
            <a:fillRect/>
          </a:stretch>
        </p:blipFill>
        <p:spPr>
          <a:xfrm>
            <a:off x="1943289" y="1435468"/>
            <a:ext cx="8305417" cy="3309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51779-C6E5-95AB-89D9-069595ACF782}"/>
              </a:ext>
            </a:extLst>
          </p:cNvPr>
          <p:cNvSpPr txBox="1"/>
          <p:nvPr/>
        </p:nvSpPr>
        <p:spPr>
          <a:xfrm>
            <a:off x="1436914" y="309111"/>
            <a:ext cx="950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Critical Limits / Lowest Observed Adverse Effect Levels for different allergens: </a:t>
            </a:r>
            <a:endParaRPr lang="en-Z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12ADE-9C1D-A79D-7C35-97C5D9BB4519}"/>
              </a:ext>
            </a:extLst>
          </p:cNvPr>
          <p:cNvSpPr txBox="1"/>
          <p:nvPr/>
        </p:nvSpPr>
        <p:spPr>
          <a:xfrm>
            <a:off x="250370" y="5040085"/>
            <a:ext cx="11691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lowest-observed-adverse-effect level (LOAEL), or the lowest-observed-adverse-effect concentration (LOAEC), is the lowest concentration or amount of a substance found by experiment or observation that causes an adverse alteration of morphology, function, capacity, growth, development, or lifespan of a target organism distinguished from normal organisms of the same species under defined conditions of exposure.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046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74DB95-3B80-5EA6-3D88-57A8C81C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4</a:t>
            </a:fld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7AA8C-5AF2-BD9A-4AE9-CFED8D196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24" y="829425"/>
            <a:ext cx="7982532" cy="5199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3374AB6A-F005-6DD9-B29A-38BF45E1AD83}"/>
              </a:ext>
            </a:extLst>
          </p:cNvPr>
          <p:cNvSpPr/>
          <p:nvPr/>
        </p:nvSpPr>
        <p:spPr>
          <a:xfrm>
            <a:off x="9163028" y="1817914"/>
            <a:ext cx="819172" cy="8015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BBBD5-7E8A-1871-42A4-2B90ABDBC832}"/>
              </a:ext>
            </a:extLst>
          </p:cNvPr>
          <p:cNvSpPr txBox="1"/>
          <p:nvPr/>
        </p:nvSpPr>
        <p:spPr>
          <a:xfrm>
            <a:off x="9982200" y="161852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facility handles:</a:t>
            </a:r>
          </a:p>
          <a:p>
            <a:r>
              <a:rPr lang="en-GB" dirty="0"/>
              <a:t> </a:t>
            </a:r>
            <a:r>
              <a:rPr lang="en-GB" b="1" dirty="0"/>
              <a:t>Macadamia Nuts </a:t>
            </a:r>
            <a:r>
              <a:rPr lang="en-GB" dirty="0"/>
              <a:t>that contain: </a:t>
            </a:r>
          </a:p>
          <a:p>
            <a:r>
              <a:rPr lang="en-GB" b="1" dirty="0"/>
              <a:t>Tree Nut Allergens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5527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014202-9A0C-ABCB-2F26-C8AA478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5</a:t>
            </a:fld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24D0A-F47A-D1CC-3E98-F89C6CF4AF10}"/>
              </a:ext>
            </a:extLst>
          </p:cNvPr>
          <p:cNvSpPr txBox="1"/>
          <p:nvPr/>
        </p:nvSpPr>
        <p:spPr>
          <a:xfrm>
            <a:off x="239484" y="475681"/>
            <a:ext cx="47788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In South Africa (per R146):</a:t>
            </a:r>
          </a:p>
          <a:p>
            <a:pPr>
              <a:buNone/>
            </a:pPr>
            <a:r>
              <a:rPr lang="en-GB" sz="2400" dirty="0"/>
              <a:t>Macadamia nuts are considered a </a:t>
            </a:r>
            <a:r>
              <a:rPr lang="en-GB" sz="2400" b="1" dirty="0"/>
              <a:t>priority allergen</a:t>
            </a:r>
            <a:r>
              <a:rPr lang="en-GB" sz="2400" dirty="0"/>
              <a:t> and must be declared.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b="1" dirty="0"/>
              <a:t>Symptoms of Allergic Reaction: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Mild: </a:t>
            </a:r>
            <a:r>
              <a:rPr lang="en-GB" sz="2400" dirty="0"/>
              <a:t>Rash, itching, sneezing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Severe: </a:t>
            </a:r>
            <a:r>
              <a:rPr lang="en-GB" sz="2400" dirty="0"/>
              <a:t>Anaphylaxis, swelling of the throat, respiratory distress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F1F22-EBBF-29CB-A042-F593DDEFAC98}"/>
              </a:ext>
            </a:extLst>
          </p:cNvPr>
          <p:cNvSpPr txBox="1"/>
          <p:nvPr/>
        </p:nvSpPr>
        <p:spPr>
          <a:xfrm>
            <a:off x="239484" y="4043819"/>
            <a:ext cx="46305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Why It Matters:</a:t>
            </a:r>
          </a:p>
          <a:p>
            <a:pPr>
              <a:buNone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Macadamia nuts are a </a:t>
            </a:r>
            <a:r>
              <a:rPr lang="en-GB" sz="2400" b="1" dirty="0"/>
              <a:t>tree nut allergen</a:t>
            </a:r>
            <a:r>
              <a:rPr lang="en-GB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Even trace amounts can trigger severe reactions in allergic individuals.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B34662-E1A1-C8C5-E543-260DC542C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42" y="1206815"/>
            <a:ext cx="7321931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9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BA775-8ABC-7BD6-4F6F-B71110AD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6</a:t>
            </a:fld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DE7E2-28A4-5FAB-901E-52C5A0515960}"/>
              </a:ext>
            </a:extLst>
          </p:cNvPr>
          <p:cNvSpPr txBox="1"/>
          <p:nvPr/>
        </p:nvSpPr>
        <p:spPr>
          <a:xfrm>
            <a:off x="119743" y="309380"/>
            <a:ext cx="11103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Your Facility:</a:t>
            </a:r>
          </a:p>
          <a:p>
            <a:pPr>
              <a:buNone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Only handles macadamia nuts</a:t>
            </a:r>
            <a:r>
              <a:rPr lang="en-GB" sz="2400" dirty="0"/>
              <a:t>, but still requires robust allergen controls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Prevent cross-contact (e.g., with staff food)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Protect consumer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Maintain certification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EDDD6-A167-5673-6033-264337DBB452}"/>
              </a:ext>
            </a:extLst>
          </p:cNvPr>
          <p:cNvSpPr txBox="1"/>
          <p:nvPr/>
        </p:nvSpPr>
        <p:spPr>
          <a:xfrm>
            <a:off x="119743" y="3074350"/>
            <a:ext cx="114082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Local South African Law:</a:t>
            </a:r>
          </a:p>
          <a:p>
            <a:pPr>
              <a:buNone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R146 (Regulations Relating to the Labelling and Advertising of Foodstuffs):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Mandatory declaration of tree nuts (macadamia included) on packaging.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Allergen statements must be clear and legible.</a:t>
            </a:r>
          </a:p>
        </p:txBody>
      </p:sp>
    </p:spTree>
    <p:extLst>
      <p:ext uri="{BB962C8B-B14F-4D97-AF65-F5344CB8AC3E}">
        <p14:creationId xmlns:p14="http://schemas.microsoft.com/office/powerpoint/2010/main" val="9178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52BDB-744D-843B-09FC-3DEE7531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7</a:t>
            </a:fld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1DB81-31F9-9AE4-5BEB-4246E4664044}"/>
              </a:ext>
            </a:extLst>
          </p:cNvPr>
          <p:cNvSpPr txBox="1"/>
          <p:nvPr/>
        </p:nvSpPr>
        <p:spPr>
          <a:xfrm>
            <a:off x="283029" y="20721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dirty="0"/>
              <a:t>Allergen Control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81DDD-F620-B19E-0721-BFA3F8FACD03}"/>
              </a:ext>
            </a:extLst>
          </p:cNvPr>
          <p:cNvSpPr txBox="1"/>
          <p:nvPr/>
        </p:nvSpPr>
        <p:spPr>
          <a:xfrm>
            <a:off x="283029" y="1032025"/>
            <a:ext cx="116803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1. Zoning and Facility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Dedicated areas for processing macadamia nuts.- All areas will only be handling macadamia nuts.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Clearly marked allergen zones.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Prevent introduction of other allergens (no outside food in processing areas).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None/>
            </a:pPr>
            <a:r>
              <a:rPr lang="en-GB" sz="2400" b="1" dirty="0"/>
              <a:t>2. Personnel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Staff may not bring any food into production areas.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Staff may not bring food onto the site that is not allowed according to the company’s allergen policy.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Uniforms must be laundered professionally to avoid cross-contact.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Handwashing and PPE (gloves, aprons, hairnets) mandatory.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Pre-approval of maintenance chemicals, food grade grease and lubricants. (Ensure that none include allergens)</a:t>
            </a:r>
          </a:p>
        </p:txBody>
      </p:sp>
    </p:spTree>
    <p:extLst>
      <p:ext uri="{BB962C8B-B14F-4D97-AF65-F5344CB8AC3E}">
        <p14:creationId xmlns:p14="http://schemas.microsoft.com/office/powerpoint/2010/main" val="102103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3FE91-C513-C2D6-9C25-67AC337D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8</a:t>
            </a:fld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7DC32-191F-18BA-9532-0017CF496B71}"/>
              </a:ext>
            </a:extLst>
          </p:cNvPr>
          <p:cNvSpPr txBox="1"/>
          <p:nvPr/>
        </p:nvSpPr>
        <p:spPr>
          <a:xfrm>
            <a:off x="163286" y="256124"/>
            <a:ext cx="116041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3. Cleaning &amp; Sanitation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Use validated cleaning procedures even though only one allergen is processed.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Cleaning verification and validation (e.g., protein swabs)- Will be done on risk 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Maintain sanitation logs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None/>
            </a:pPr>
            <a:r>
              <a:rPr lang="en-GB" sz="2400" b="1" dirty="0"/>
              <a:t>4. Packaging &amp; Labelling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Labels must state “Contains: Macadamia nuts” clearly.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Prevent label mix-up errors through: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Barcode/vision verification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Segregation of packaging materials</a:t>
            </a:r>
          </a:p>
        </p:txBody>
      </p:sp>
    </p:spTree>
    <p:extLst>
      <p:ext uri="{BB962C8B-B14F-4D97-AF65-F5344CB8AC3E}">
        <p14:creationId xmlns:p14="http://schemas.microsoft.com/office/powerpoint/2010/main" val="419264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D59AE5-F8F4-D544-E27A-CBC68B05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C0A6-D1D1-4EAA-BDA2-CFF63356C92A}" type="slidenum">
              <a:rPr lang="en-ZA" smtClean="0"/>
              <a:t>9</a:t>
            </a:fld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4130F-10DF-F340-91A1-BC3EF9A25863}"/>
              </a:ext>
            </a:extLst>
          </p:cNvPr>
          <p:cNvSpPr txBox="1"/>
          <p:nvPr/>
        </p:nvSpPr>
        <p:spPr>
          <a:xfrm>
            <a:off x="195943" y="349908"/>
            <a:ext cx="111578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5. Storage &amp; Handling</a:t>
            </a:r>
          </a:p>
          <a:p>
            <a:pPr>
              <a:buNone/>
            </a:pPr>
            <a:endParaRPr lang="en-GB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Raw and finished product storage areas clearly labelled.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Avoid cross-contact through: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Proper palletizing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Sealed packaging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FE61C-5BF7-CE3F-27A8-96C65D3307BD}"/>
              </a:ext>
            </a:extLst>
          </p:cNvPr>
          <p:cNvSpPr txBox="1"/>
          <p:nvPr/>
        </p:nvSpPr>
        <p:spPr>
          <a:xfrm>
            <a:off x="195943" y="3353129"/>
            <a:ext cx="117456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Employee Responsibilities</a:t>
            </a:r>
          </a:p>
          <a:p>
            <a:pPr>
              <a:buNone/>
            </a:pPr>
            <a:endParaRPr lang="en-GB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Always follow hygiene and allergen procedures.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Report any contamination or label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Never bring in outside food or wear contaminated clothing.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Read and understand all product labels and allergen signs.</a:t>
            </a:r>
          </a:p>
        </p:txBody>
      </p:sp>
    </p:spTree>
    <p:extLst>
      <p:ext uri="{BB962C8B-B14F-4D97-AF65-F5344CB8AC3E}">
        <p14:creationId xmlns:p14="http://schemas.microsoft.com/office/powerpoint/2010/main" val="266649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624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Linnae Beytell</dc:creator>
  <cp:lastModifiedBy>Linnae Beytell</cp:lastModifiedBy>
  <cp:revision>2</cp:revision>
  <dcterms:created xsi:type="dcterms:W3CDTF">2025-05-19T08:59:28Z</dcterms:created>
  <dcterms:modified xsi:type="dcterms:W3CDTF">2025-08-13T07:42:31Z</dcterms:modified>
</cp:coreProperties>
</file>